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4" r:id="rId3"/>
    <p:sldId id="257" r:id="rId4"/>
    <p:sldId id="268" r:id="rId5"/>
    <p:sldId id="272" r:id="rId6"/>
    <p:sldId id="269" r:id="rId7"/>
    <p:sldId id="270" r:id="rId8"/>
    <p:sldId id="273" r:id="rId9"/>
    <p:sldId id="258" r:id="rId10"/>
    <p:sldId id="261" r:id="rId11"/>
    <p:sldId id="262" r:id="rId12"/>
    <p:sldId id="263" r:id="rId13"/>
    <p:sldId id="264" r:id="rId14"/>
    <p:sldId id="267" r:id="rId15"/>
    <p:sldId id="283" r:id="rId16"/>
    <p:sldId id="284" r:id="rId17"/>
    <p:sldId id="285" r:id="rId18"/>
    <p:sldId id="286" r:id="rId19"/>
    <p:sldId id="287" r:id="rId20"/>
    <p:sldId id="288" r:id="rId21"/>
    <p:sldId id="266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71" r:id="rId31"/>
  </p:sldIdLst>
  <p:sldSz cx="14630400" cy="8229600"/>
  <p:notesSz cx="8229600" cy="14630400"/>
  <p:embeddedFontLst>
    <p:embeddedFont>
      <p:font typeface="Inter" panose="020B0604020202020204" charset="0"/>
      <p:regular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340" autoAdjust="0"/>
  </p:normalViewPr>
  <p:slideViewPr>
    <p:cSldViewPr snapToGrid="0" snapToObjects="1">
      <p:cViewPr varScale="1">
        <p:scale>
          <a:sx n="88" d="100"/>
          <a:sy n="88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64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BAAD4-271D-7F90-9A5D-000F504E7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1FDB6-A070-E137-8839-E5CA9ACAD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1B6D20-9D92-40FB-34F3-BEC546134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228F5-620C-CBCF-BB46-F81FF2A4A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0878C-FA0E-7628-22BE-81B0723A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DE563C-4BD6-89E0-4BD1-376D926C9A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E2324-E61D-8ECE-1BA0-7B34FE3FA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282A-1850-D568-3B40-4A3D9E532D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25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6B594-9A70-1FD5-4864-A1A67BB0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F5B77-D49A-1E65-2BED-84F78D0405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ED2007-2433-1099-7ED5-24F993214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9461E-24E0-2CBC-EF03-2713392AB4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01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58E25-B00B-7A53-42D3-94C151A8B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8898B-DB04-C5E7-C5C0-BC97B28AA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A0DA7-4467-3E03-0A08-B6EF793AC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42FF-7C1B-CA9B-0B0A-5B73175E9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48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ECD1D-A229-14E0-2090-ADB773A8B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F6D3D-D20E-FF75-DAD8-4DCA88E05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FB920A-2245-3DD4-0366-AE10F6B1F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D3A64-D130-7418-3685-7AC923316A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6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8455F-F6EB-62DF-9A3D-9FADC680A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E8982-D0F7-1BBA-270D-998154FF3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874C8-381A-F5CF-3192-321F52DD4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83D66-40B7-E0DE-A8CF-F706A314C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76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EDAC-87EE-6EB8-3621-38C0E6F72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FE781-A210-5603-BCEA-5E92FC5ED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60948-58EA-F32A-1E53-81A8C5CA3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E7BCD-F4D1-7D3E-ED3A-B6870CAE6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85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1BC6F-EB08-D3D9-FE00-B3E703020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0B779-0E0A-444B-5BE1-32AD903DD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74773-AA12-0996-80BE-F4DCBC9C0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CF4C-6685-1BBA-7512-609CF61088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18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https://www.microsoft.com/en-us/ai/ai-101/what-is-generative-ai</a:t>
            </a:r>
          </a:p>
        </p:txBody>
      </p:sp>
    </p:spTree>
    <p:extLst>
      <p:ext uri="{BB962C8B-B14F-4D97-AF65-F5344CB8AC3E}">
        <p14:creationId xmlns:p14="http://schemas.microsoft.com/office/powerpoint/2010/main" val="322414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https://www.microsoft.com/en-us/ai/ai-101/generative-ai-vs-other-types-of-ai</a:t>
            </a:r>
          </a:p>
        </p:txBody>
      </p:sp>
    </p:spTree>
    <p:extLst>
      <p:ext uri="{BB962C8B-B14F-4D97-AF65-F5344CB8AC3E}">
        <p14:creationId xmlns:p14="http://schemas.microsoft.com/office/powerpoint/2010/main" val="185650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F6CDF-CEE5-1CA1-441C-8E0B1987BB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768D2-2390-67F9-83D1-B65B45598A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AA82B-FFE2-09AE-F796-53C920C60C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A5BFF-304D-E140-04CE-B003006295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D30E0A-64F3-7B99-CB72-2F322DC791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E4D37-B5F3-22E4-6731-8D486A13B7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71247-97F7-0E4C-4107-63A5273D8D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EF9BA-9A9F-7435-5E9A-ABA3A19025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C772B-F72B-C683-4855-84FB846AAF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6D5CE-932C-196D-EB1B-93FB013D03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82DE9-97C8-2326-ACF7-A0E420E5EA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3A6A0-4F05-30C0-22C7-8E8C888FA5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C7D61-3F53-5003-A6C5-9503E3AB162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973910" y="245745"/>
            <a:ext cx="2283373" cy="8905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visualstudio/debugger/autos-and-locals-windows?view=vs-2022#view-inline-return-values-of-method-calls-in-the-code-editor" TargetMode="External"/><Relationship Id="rId3" Type="http://schemas.openxmlformats.org/officeDocument/2006/relationships/hyperlink" Target="https://learn.microsoft.com/en-us/visualstudio/debugger/debug-with-copilot?view=vs-2022#debug-using-copilot" TargetMode="External"/><Relationship Id="rId7" Type="http://schemas.openxmlformats.org/officeDocument/2006/relationships/hyperlink" Target="https://learn.microsoft.com/en-us/visualstudio/debugger/view-data-in-tabular-visualizer?view=vs-2022#modify-the-expression-in-the-ienumerable-visualizer" TargetMode="External"/><Relationship Id="rId2" Type="http://schemas.openxmlformats.org/officeDocument/2006/relationships/hyperlink" Target="https://learn.microsoft.com/en-us/visualstudio/debugger/debug-with-copilot?view=vs-2022#debug-an-exception-with-copilot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earn.microsoft.com/en-us/visualstudio/ide/quick-actions?view=vs-2022#get-ai-assistance" TargetMode="External"/><Relationship Id="rId5" Type="http://schemas.openxmlformats.org/officeDocument/2006/relationships/hyperlink" Target="https://learn.microsoft.com/en-us/visualstudio/debugger/debug-with-copilot?view=vs-2022#get-suggestions-with-conditional-breakpoints-and-tracepoints" TargetMode="External"/><Relationship Id="rId10" Type="http://schemas.openxmlformats.org/officeDocument/2006/relationships/hyperlink" Target="https://learn.microsoft.com/en-us/visualstudio/profiling/cpu-insights?view=vs-2022#get-ai-assistance" TargetMode="External"/><Relationship Id="rId4" Type="http://schemas.openxmlformats.org/officeDocument/2006/relationships/hyperlink" Target="https://learn.microsoft.com/en-us/visualstudio/debugger/view-data-values-in-data-tips-in-the-code-editor?view=vs-2022#get-ai-assistance" TargetMode="External"/><Relationship Id="rId9" Type="http://schemas.openxmlformats.org/officeDocument/2006/relationships/hyperlink" Target="https://learn.microsoft.com/en-us/visualstudio/debugger/using-the-parallel-stacks-window?view=vs-2022#threads-view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mstudio.a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localhost:1234/v1/chat/completion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83694"/>
            <a:ext cx="73116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GenAI in .NET Development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6811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to leverage the power of Generative AI in .NET applications with Console, CI/CD pipelines and LM Studio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089"/>
            <a:ext cx="76003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OpenAI API Code Generation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69977"/>
            <a:ext cx="2152055" cy="13246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7674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8967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Generated Code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5357217" y="3404949"/>
            <a:ext cx="31140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Ready-to-use C# components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400776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51340"/>
            <a:ext cx="4304109" cy="132468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514374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Processing Response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6433304" y="4786313"/>
            <a:ext cx="30429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Parse JSON and extract code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891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8367C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32703"/>
            <a:ext cx="6456164" cy="132468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95737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595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Request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509272" y="6167676"/>
            <a:ext cx="39843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 structured prompt with examples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70133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CI/CD Pipeline Integration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29612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Source Control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46936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Commit code to GitHub/Azure DevOps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9432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1426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&amp; Test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937790" y="365081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 and run AI-generated tests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8282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952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Quality Gates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937790" y="610338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AI outputs meet standards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80870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15453" y="55952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93790" y="610338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 to staging and production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2020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0486"/>
            <a:ext cx="71925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LM Studio for Local Models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114907"/>
            <a:ext cx="3664863" cy="3154442"/>
          </a:xfrm>
          <a:prstGeom prst="roundRect">
            <a:avLst>
              <a:gd name="adj" fmla="val 302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93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LM Studio?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285750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Desktop application for running LLMs locally without relying on cloud services. Provides a user-friendly interface for model management.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14907"/>
            <a:ext cx="3664863" cy="3154442"/>
          </a:xfrm>
          <a:prstGeom prst="roundRect">
            <a:avLst>
              <a:gd name="adj" fmla="val 302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3493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Configuration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285750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Download optimized models like Mistral-7B or Mixtral-8x7B. Adjust parameters for speed/quality balance.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96163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3059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.NET Integration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23875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via REST API using HttpClient. Structure requests similar to OpenAI format.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3638"/>
            <a:ext cx="786943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Chatbot Implementation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152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17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 Interface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01991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an intuitive chat UI with message bubbles and input area.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8152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11879"/>
            <a:ext cx="33467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Communication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54704" y="6020038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services to manage context and handle API calls to LM Studio.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8152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117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History Management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601991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conversation memory for contextual responses.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307" y="1284922"/>
            <a:ext cx="8580256" cy="1474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00" b="1" kern="0" spc="-9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Practices &amp; Future Trends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265307" y="2429828"/>
            <a:ext cx="7570946" cy="5184458"/>
          </a:xfrm>
          <a:prstGeom prst="roundRect">
            <a:avLst>
              <a:gd name="adj" fmla="val 18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0547" y="2437448"/>
            <a:ext cx="7555706" cy="17230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05218" y="2579846"/>
            <a:ext cx="332470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Considerations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6881" y="2579846"/>
            <a:ext cx="3324701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AI outputs before execution. Never run generated code without review. Use sandboxing for testing.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547" y="4160520"/>
            <a:ext cx="7555706" cy="17230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05218" y="4302919"/>
            <a:ext cx="332470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Optimization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6881" y="4302919"/>
            <a:ext cx="3324701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Cache responses for similar prompts. Use smaller models for simpler tasks. Implement request batching.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547" y="5883593"/>
            <a:ext cx="7555706" cy="17230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05218" y="6025991"/>
            <a:ext cx="332470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Developments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6881" y="6025991"/>
            <a:ext cx="3324701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Specialized .NET coding models. Native integration in Visual Studio. Automated code reviews and refactoring.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5CCF34-3A34-8D0C-0ABC-58FADB934D0D}"/>
              </a:ext>
            </a:extLst>
          </p:cNvPr>
          <p:cNvSpPr txBox="1"/>
          <p:nvPr/>
        </p:nvSpPr>
        <p:spPr>
          <a:xfrm>
            <a:off x="888125" y="301452"/>
            <a:ext cx="10962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Debug with GitHub Copilot in Visual Studio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59431-1F9E-B393-0C76-67DC988B8BF5}"/>
              </a:ext>
            </a:extLst>
          </p:cNvPr>
          <p:cNvSpPr txBox="1"/>
          <p:nvPr/>
        </p:nvSpPr>
        <p:spPr>
          <a:xfrm>
            <a:off x="888124" y="1337219"/>
            <a:ext cx="13350389" cy="4459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Copilot can provide code fixes along with in-depth analysis and explanations of how code works. It helps with proposed fixes to bugs, and explains things such as exceptions.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Copilot understands call stacks, frames, variable names, and values.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It </a:t>
            </a:r>
            <a:r>
              <a:rPr lang="en-US" sz="2400" dirty="0">
                <a:solidFill>
                  <a:srgbClr val="E6E6E6"/>
                </a:solidFill>
                <a:latin typeface="Inter" panose="020B0604020202020204" charset="0"/>
                <a:ea typeface="Inter" panose="020B0604020202020204" charset="0"/>
              </a:rPr>
              <a:t>i</a:t>
            </a:r>
            <a:r>
              <a:rPr lang="en-US" sz="24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nteracts with the debugger-aware AI to ask detailed questions related to code and to debugging issues in general.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6E6E6"/>
                </a:solidFill>
                <a:latin typeface="Inter" panose="020B0604020202020204" charset="0"/>
                <a:ea typeface="Inter" panose="020B0604020202020204" charset="0"/>
              </a:rPr>
              <a:t>It provides more precise help for some targeted scenarios, such as Exceptions, and all those described in AI-enhanced scenarios for debugging</a:t>
            </a:r>
          </a:p>
        </p:txBody>
      </p:sp>
    </p:spTree>
    <p:extLst>
      <p:ext uri="{BB962C8B-B14F-4D97-AF65-F5344CB8AC3E}">
        <p14:creationId xmlns:p14="http://schemas.microsoft.com/office/powerpoint/2010/main" val="487083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EC8658-3E52-B5A9-6FAD-DD5310DE6C18}"/>
              </a:ext>
            </a:extLst>
          </p:cNvPr>
          <p:cNvSpPr txBox="1"/>
          <p:nvPr/>
        </p:nvSpPr>
        <p:spPr>
          <a:xfrm>
            <a:off x="888125" y="301452"/>
            <a:ext cx="10962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Debug using Copilot 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407B5-7739-117F-FB9B-B24536C099B6}"/>
              </a:ext>
            </a:extLst>
          </p:cNvPr>
          <p:cNvSpPr txBox="1"/>
          <p:nvPr/>
        </p:nvSpPr>
        <p:spPr>
          <a:xfrm>
            <a:off x="877239" y="1284000"/>
            <a:ext cx="758096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 In Visual Studio, create a new C# Console app.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 On the start window, choose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Create a new project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. Type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console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 in the search box, select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C#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 as the language, and then choose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Console App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 for .NET. Choose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Next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. Type a project name like </a:t>
            </a:r>
            <a:r>
              <a:rPr lang="en-US" sz="2000" b="1" i="0" dirty="0" err="1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ConsoleApp_Copilot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 and select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Next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 Choose either the recommended target framework or .NET 8, and then choose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Create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 If you don't see the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Console App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 project template for .NET, go to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Tools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 &gt;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Get Tools and Features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, which opens the Visual Studio Installer. Choose the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.NET desktop development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 workload, then choose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Modify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 Visual Studio creates the console project, which appears in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Solution Explorer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 in the right pane.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 Replace the code in </a:t>
            </a:r>
            <a:r>
              <a:rPr lang="en-US" sz="2000" b="0" i="1" dirty="0" err="1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Program.cs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 with the following code: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E0F89-0F0E-D7CF-8CC4-BF719034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447" y="1512131"/>
            <a:ext cx="5553850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F3C2-6800-497B-4413-21E24EAE0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CD55F-4996-A8A4-ED46-2C2A5F7D1E32}"/>
              </a:ext>
            </a:extLst>
          </p:cNvPr>
          <p:cNvSpPr txBox="1"/>
          <p:nvPr/>
        </p:nvSpPr>
        <p:spPr>
          <a:xfrm>
            <a:off x="888125" y="301452"/>
            <a:ext cx="10962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Debug using Copilot –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2755C9-D0BD-646C-A414-9051AB2FF39C}"/>
              </a:ext>
            </a:extLst>
          </p:cNvPr>
          <p:cNvSpPr txBox="1"/>
          <p:nvPr/>
        </p:nvSpPr>
        <p:spPr>
          <a:xfrm>
            <a:off x="877239" y="1284000"/>
            <a:ext cx="12980275" cy="49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0" i="0" dirty="0">
                <a:solidFill>
                  <a:srgbClr val="E6E6E6"/>
                </a:solidFill>
                <a:effectLst/>
                <a:latin typeface="Inter" panose="020B0604020202020204" charset="0"/>
                <a:ea typeface="Inter" panose="020B0604020202020204" charset="0"/>
              </a:rPr>
              <a:t>7. Right-click the following statement and choose Breakpoint &gt; Insert Breakpoint.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119E0-3E0E-EABA-FCBB-95276659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39" y="1960891"/>
            <a:ext cx="4105848" cy="695422"/>
          </a:xfrm>
          <a:prstGeom prst="rect">
            <a:avLst/>
          </a:prstGeom>
        </p:spPr>
      </p:pic>
      <p:pic>
        <p:nvPicPr>
          <p:cNvPr id="1026" name="Picture 2" descr="Screenshot of Autos window.">
            <a:extLst>
              <a:ext uri="{FF2B5EF4-FFF2-40B4-BE49-F238E27FC236}">
                <a16:creationId xmlns:a16="http://schemas.microsoft.com/office/drawing/2014/main" id="{CD3459F6-4423-11D1-489D-826E27CA9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9" y="3733208"/>
            <a:ext cx="66484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7DE49-ED86-A3B7-A512-3DA156A94E60}"/>
              </a:ext>
            </a:extLst>
          </p:cNvPr>
          <p:cNvSpPr txBox="1"/>
          <p:nvPr/>
        </p:nvSpPr>
        <p:spPr>
          <a:xfrm>
            <a:off x="888125" y="2833259"/>
            <a:ext cx="13110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E6E6E6"/>
                </a:solidFill>
                <a:latin typeface="Inter" panose="020B0604020202020204" charset="0"/>
                <a:ea typeface="Inter" panose="020B0604020202020204" charset="0"/>
              </a:rPr>
              <a:t>8. Press F5 or select Start Debugging from the Debug menu.</a:t>
            </a:r>
          </a:p>
          <a:p>
            <a:pPr algn="just"/>
            <a:r>
              <a:rPr lang="en-US" sz="2000" dirty="0">
                <a:solidFill>
                  <a:srgbClr val="E6E6E6"/>
                </a:solidFill>
                <a:latin typeface="Inter" panose="020B0604020202020204" charset="0"/>
                <a:ea typeface="Inter" panose="020B0604020202020204" charset="0"/>
              </a:rPr>
              <a:t>The app pauses at the breakpoint. The Autos window shows that the </a:t>
            </a:r>
            <a:r>
              <a:rPr lang="en-US" sz="2000" dirty="0" err="1">
                <a:solidFill>
                  <a:srgbClr val="E6E6E6"/>
                </a:solidFill>
                <a:latin typeface="Inter" panose="020B0604020202020204" charset="0"/>
                <a:ea typeface="Inter" panose="020B0604020202020204" charset="0"/>
              </a:rPr>
              <a:t>args</a:t>
            </a:r>
            <a:r>
              <a:rPr lang="en-US" sz="2000" dirty="0">
                <a:solidFill>
                  <a:srgbClr val="E6E6E6"/>
                </a:solidFill>
                <a:latin typeface="Inter" panose="020B0604020202020204" charset="0"/>
                <a:ea typeface="Inter" panose="020B0604020202020204" charset="0"/>
              </a:rPr>
              <a:t> variable has a value of string[0].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9A522-F801-37A6-4772-5D8D1F6CE2E2}"/>
              </a:ext>
            </a:extLst>
          </p:cNvPr>
          <p:cNvSpPr txBox="1"/>
          <p:nvPr/>
        </p:nvSpPr>
        <p:spPr>
          <a:xfrm>
            <a:off x="888125" y="5681112"/>
            <a:ext cx="13110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E6E6E6"/>
                </a:solidFill>
                <a:latin typeface="Inter" panose="020B0604020202020204" charset="0"/>
                <a:ea typeface="Inter" panose="020B0604020202020204" charset="0"/>
              </a:rPr>
              <a:t>9. Right-click in the code and choose Ask Copilot to open the inline Chat view.</a:t>
            </a:r>
          </a:p>
          <a:p>
            <a:pPr algn="just"/>
            <a:r>
              <a:rPr lang="en-US" sz="2000" dirty="0">
                <a:solidFill>
                  <a:srgbClr val="E6E6E6"/>
                </a:solidFill>
                <a:latin typeface="Inter" panose="020B0604020202020204" charset="0"/>
                <a:ea typeface="Inter" panose="020B0604020202020204" charset="0"/>
              </a:rPr>
              <a:t>10. Type the following question in the inline Chat view: “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SFMono-Regular"/>
              </a:rPr>
              <a:t>Why does the </a:t>
            </a:r>
            <a:r>
              <a:rPr lang="en-US" sz="2000" b="0" i="0" dirty="0" err="1">
                <a:solidFill>
                  <a:srgbClr val="E6E6E6"/>
                </a:solidFill>
                <a:effectLst/>
                <a:latin typeface="SFMono-Regular"/>
              </a:rPr>
              <a:t>args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SFMono-Regular"/>
              </a:rPr>
              <a:t> variable have a value of string[0]?</a:t>
            </a:r>
            <a:r>
              <a:rPr lang="en-US" sz="2000" dirty="0">
                <a:solidFill>
                  <a:srgbClr val="E6E6E6"/>
                </a:solidFill>
                <a:latin typeface="Inter" panose="020B0604020202020204" charset="0"/>
                <a:ea typeface="Inter" panose="020B0604020202020204" charset="0"/>
              </a:rPr>
              <a:t>”</a:t>
            </a:r>
          </a:p>
        </p:txBody>
      </p:sp>
      <p:pic>
        <p:nvPicPr>
          <p:cNvPr id="1029" name="Picture 5" descr="Screenshot of inline Copilot Chat.">
            <a:extLst>
              <a:ext uri="{FF2B5EF4-FFF2-40B4-BE49-F238E27FC236}">
                <a16:creationId xmlns:a16="http://schemas.microsoft.com/office/drawing/2014/main" id="{CAC8E05C-8C90-A2EB-64BB-69452717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9" y="6524604"/>
            <a:ext cx="74104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79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719DB-33A9-B924-9A96-0A59C6F4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51BB3-7C7B-B5AD-34F6-41AFE888EE6D}"/>
              </a:ext>
            </a:extLst>
          </p:cNvPr>
          <p:cNvSpPr txBox="1"/>
          <p:nvPr/>
        </p:nvSpPr>
        <p:spPr>
          <a:xfrm>
            <a:off x="888125" y="301452"/>
            <a:ext cx="10962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Debug using Copilot –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56C7A-FA4A-95D1-1B4E-A73532DCA6CA}"/>
              </a:ext>
            </a:extLst>
          </p:cNvPr>
          <p:cNvSpPr txBox="1"/>
          <p:nvPr/>
        </p:nvSpPr>
        <p:spPr>
          <a:xfrm>
            <a:off x="877239" y="1284000"/>
            <a:ext cx="86477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000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When you press 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Enter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Copilot provides an answer based on its understanding of your code. (You might get a different response than what is shown here.)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000" b="0" i="1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If Copilot has a suggested fix for your code, it shows you. If not, you can ask Copilot for a code suggestion.</a:t>
            </a:r>
            <a:endParaRPr lang="en-US" sz="2000" b="0" i="1" dirty="0">
              <a:solidFill>
                <a:srgbClr val="E6E6E6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2050" name="Picture 2" descr="Screenshot of Copilot answered question.">
            <a:extLst>
              <a:ext uri="{FF2B5EF4-FFF2-40B4-BE49-F238E27FC236}">
                <a16:creationId xmlns:a16="http://schemas.microsoft.com/office/drawing/2014/main" id="{B966EBA9-4828-390A-CE50-E1708B9C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25" y="1284000"/>
            <a:ext cx="4271704" cy="21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CF7689-3D02-71B8-D101-07C4458ADEF9}"/>
              </a:ext>
            </a:extLst>
          </p:cNvPr>
          <p:cNvSpPr txBox="1"/>
          <p:nvPr/>
        </p:nvSpPr>
        <p:spPr>
          <a:xfrm>
            <a:off x="888125" y="3565201"/>
            <a:ext cx="13111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Scroll to the end of the Copilot answer and select the follow-up question at the end of the inline Chat window, "How can I handle the case when no arguments are passed to the program?"</a:t>
            </a:r>
            <a:endParaRPr lang="en-US" dirty="0"/>
          </a:p>
        </p:txBody>
      </p:sp>
      <p:pic>
        <p:nvPicPr>
          <p:cNvPr id="2052" name="Picture 4" descr="Screenshot of Copilot suggested fix.">
            <a:extLst>
              <a:ext uri="{FF2B5EF4-FFF2-40B4-BE49-F238E27FC236}">
                <a16:creationId xmlns:a16="http://schemas.microsoft.com/office/drawing/2014/main" id="{0CCD4646-FD7E-C02E-86A5-003D8583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4" y="4346148"/>
            <a:ext cx="6755265" cy="366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shot of Copilot follow-up question.">
            <a:extLst>
              <a:ext uri="{FF2B5EF4-FFF2-40B4-BE49-F238E27FC236}">
                <a16:creationId xmlns:a16="http://schemas.microsoft.com/office/drawing/2014/main" id="{75FBA9B2-A794-F3D4-01FD-F820F5EE6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19" y="4346148"/>
            <a:ext cx="56864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46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6B61D-51B1-8A24-BC4F-7BCDB565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C42C8-5874-5BF6-FC19-D6E0456F2417}"/>
              </a:ext>
            </a:extLst>
          </p:cNvPr>
          <p:cNvSpPr txBox="1"/>
          <p:nvPr/>
        </p:nvSpPr>
        <p:spPr>
          <a:xfrm>
            <a:off x="888125" y="301452"/>
            <a:ext cx="10204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Debug an exception with Copilot - Ask for AI assistance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35ABF-276E-152B-AA47-0FC28D55A1A8}"/>
              </a:ext>
            </a:extLst>
          </p:cNvPr>
          <p:cNvSpPr txBox="1"/>
          <p:nvPr/>
        </p:nvSpPr>
        <p:spPr>
          <a:xfrm>
            <a:off x="877239" y="1284000"/>
            <a:ext cx="10019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000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With the application paused on the exception, select the </a:t>
            </a:r>
            <a:r>
              <a:rPr lang="en-US" sz="2000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Ask Copilot </a:t>
            </a:r>
            <a:r>
              <a:rPr lang="en-US" sz="2000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button.</a:t>
            </a:r>
            <a:endParaRPr lang="en-US" sz="2000" b="0" i="1" dirty="0">
              <a:solidFill>
                <a:srgbClr val="E6E6E6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074" name="Picture 2" descr="Screenshot of Ask Copilot button in an exception.">
            <a:extLst>
              <a:ext uri="{FF2B5EF4-FFF2-40B4-BE49-F238E27FC236}">
                <a16:creationId xmlns:a16="http://schemas.microsoft.com/office/drawing/2014/main" id="{BF77CD03-05AF-DB8E-9ABD-B68BAD32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25" y="2048319"/>
            <a:ext cx="8734846" cy="294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reenshot of Preview button in the Copilot Chat window.">
            <a:extLst>
              <a:ext uri="{FF2B5EF4-FFF2-40B4-BE49-F238E27FC236}">
                <a16:creationId xmlns:a16="http://schemas.microsoft.com/office/drawing/2014/main" id="{314FB549-7C79-B032-7043-507A03A97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915" y="269976"/>
            <a:ext cx="3093875" cy="79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creenshot of code preview in Visual Studio.">
            <a:extLst>
              <a:ext uri="{FF2B5EF4-FFF2-40B4-BE49-F238E27FC236}">
                <a16:creationId xmlns:a16="http://schemas.microsoft.com/office/drawing/2014/main" id="{FC4A610E-7AE1-6BF3-0126-04057A8A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9" y="5039931"/>
            <a:ext cx="8745732" cy="318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064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1E9533-AF43-6CC9-0AD8-31D0F370DB1A}"/>
              </a:ext>
            </a:extLst>
          </p:cNvPr>
          <p:cNvSpPr/>
          <p:nvPr/>
        </p:nvSpPr>
        <p:spPr>
          <a:xfrm>
            <a:off x="885230" y="125265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</a:t>
            </a:r>
            <a:endParaRPr lang="en-US" sz="46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552088CB-4CEA-1C49-4A2D-EB5761A68604}"/>
              </a:ext>
            </a:extLst>
          </p:cNvPr>
          <p:cNvSpPr/>
          <p:nvPr/>
        </p:nvSpPr>
        <p:spPr>
          <a:xfrm>
            <a:off x="1004805" y="2290390"/>
            <a:ext cx="130336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the concept and application of LLM/GenAI in software development.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generate unit tests from C# code using local AI model (LM Studio).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Know how to structure a standardized .NET project with Test Project.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and connect GitHub repository from Visual Studio.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GitHub Actions workflow for automated testing (CI).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tools to increase professionalism &amp; automate the development process.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296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63FDA-26BD-35FA-1E93-0745CB705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DBE73D-83F0-D60E-2251-CAFBADEC6A3B}"/>
              </a:ext>
            </a:extLst>
          </p:cNvPr>
          <p:cNvSpPr txBox="1"/>
          <p:nvPr/>
        </p:nvSpPr>
        <p:spPr>
          <a:xfrm>
            <a:off x="888125" y="301452"/>
            <a:ext cx="10204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AI-enhanced scenarios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D7467-6C51-9D31-E1AE-8E7A9F0AAF04}"/>
              </a:ext>
            </a:extLst>
          </p:cNvPr>
          <p:cNvSpPr txBox="1"/>
          <p:nvPr/>
        </p:nvSpPr>
        <p:spPr>
          <a:xfrm>
            <a:off x="877238" y="1284000"/>
            <a:ext cx="132088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000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Copilot understands call stacks, frames, variable names, and values. As a result, you can interact with the debugger-aware AI to ask detailed questions related to your code and to debugging issues in general.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000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 addition, Copilot provides more precise help for some targeted scenarios, such as those described in the following table.</a:t>
            </a:r>
            <a:endParaRPr lang="en-US" sz="2000" b="0" i="1" dirty="0">
              <a:solidFill>
                <a:srgbClr val="E6E6E6"/>
              </a:solidFill>
              <a:effectLst/>
              <a:latin typeface="Inter" panose="020B0604020202020204" charset="0"/>
              <a:ea typeface="Inter" panose="020B060402020202020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0A6DA6-33B9-C4B1-5205-54BFDD82F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148998"/>
              </p:ext>
            </p:extLst>
          </p:nvPr>
        </p:nvGraphicFramePr>
        <p:xfrm>
          <a:off x="888124" y="2982420"/>
          <a:ext cx="13197990" cy="524718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6598995">
                  <a:extLst>
                    <a:ext uri="{9D8B030D-6E8A-4147-A177-3AD203B41FA5}">
                      <a16:colId xmlns:a16="http://schemas.microsoft.com/office/drawing/2014/main" val="1538623125"/>
                    </a:ext>
                  </a:extLst>
                </a:gridCol>
                <a:gridCol w="6598995">
                  <a:extLst>
                    <a:ext uri="{9D8B030D-6E8A-4147-A177-3AD203B41FA5}">
                      <a16:colId xmlns:a16="http://schemas.microsoft.com/office/drawing/2014/main" val="2553229803"/>
                    </a:ext>
                  </a:extLst>
                </a:gridCol>
              </a:tblGrid>
              <a:tr h="1969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>
                          <a:effectLst/>
                        </a:rPr>
                        <a:t>Feature or scenario</a:t>
                      </a:r>
                    </a:p>
                  </a:txBody>
                  <a:tcPr marL="49230" marR="49230" marT="24615" marB="2461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>
                          <a:effectLst/>
                        </a:rPr>
                        <a:t>Link</a:t>
                      </a:r>
                    </a:p>
                  </a:txBody>
                  <a:tcPr marL="49230" marR="49230" marT="24615" marB="24615"/>
                </a:tc>
                <a:extLst>
                  <a:ext uri="{0D108BD9-81ED-4DB2-BD59-A6C34878D82A}">
                    <a16:rowId xmlns:a16="http://schemas.microsoft.com/office/drawing/2014/main" val="261391105"/>
                  </a:ext>
                </a:extLst>
              </a:tr>
              <a:tr h="19692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Exceptions</a:t>
                      </a:r>
                    </a:p>
                  </a:txBody>
                  <a:tcPr marL="49230" marR="49230" marT="24615" marB="246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See </a:t>
                      </a:r>
                      <a:r>
                        <a:rPr lang="en-US" sz="2400" u="none" strike="noStrike" dirty="0">
                          <a:solidFill>
                            <a:srgbClr val="75B6E7"/>
                          </a:solidFill>
                          <a:effectLst/>
                          <a:hlinkClick r:id="rId2"/>
                        </a:rPr>
                        <a:t>Debug an exception with Copilot</a:t>
                      </a:r>
                      <a:endParaRPr lang="en-US" sz="2400" u="none" strike="noStrike" dirty="0">
                        <a:solidFill>
                          <a:srgbClr val="75B6E7"/>
                        </a:solidFill>
                        <a:effectLst/>
                      </a:endParaRPr>
                    </a:p>
                    <a:p>
                      <a:pPr algn="l" fontAlgn="t"/>
                      <a:r>
                        <a:rPr lang="en-US" sz="2400" dirty="0">
                          <a:effectLst/>
                        </a:rPr>
                        <a:t>Help with exceptions includes help with deadlock detection errors.</a:t>
                      </a:r>
                    </a:p>
                  </a:txBody>
                  <a:tcPr marL="49230" marR="49230" marT="24615" marB="24615"/>
                </a:tc>
                <a:extLst>
                  <a:ext uri="{0D108BD9-81ED-4DB2-BD59-A6C34878D82A}">
                    <a16:rowId xmlns:a16="http://schemas.microsoft.com/office/drawing/2014/main" val="4107681442"/>
                  </a:ext>
                </a:extLst>
              </a:tr>
              <a:tr h="19692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Variables</a:t>
                      </a:r>
                    </a:p>
                  </a:txBody>
                  <a:tcPr marL="49230" marR="49230" marT="24615" marB="246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See </a:t>
                      </a:r>
                      <a:r>
                        <a:rPr lang="en-US" sz="2400" u="none" strike="noStrike" dirty="0">
                          <a:solidFill>
                            <a:srgbClr val="75B6E7"/>
                          </a:solidFill>
                          <a:effectLst/>
                          <a:hlinkClick r:id="rId3"/>
                        </a:rPr>
                        <a:t>Debug using Copilot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</a:txBody>
                  <a:tcPr marL="49230" marR="49230" marT="24615" marB="24615"/>
                </a:tc>
                <a:extLst>
                  <a:ext uri="{0D108BD9-81ED-4DB2-BD59-A6C34878D82A}">
                    <a16:rowId xmlns:a16="http://schemas.microsoft.com/office/drawing/2014/main" val="2081841353"/>
                  </a:ext>
                </a:extLst>
              </a:tr>
              <a:tr h="19692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Data tips</a:t>
                      </a:r>
                    </a:p>
                  </a:txBody>
                  <a:tcPr marL="49230" marR="49230" marT="24615" marB="246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See </a:t>
                      </a:r>
                      <a:r>
                        <a:rPr lang="en-US" sz="2400" u="none" strike="noStrike" dirty="0">
                          <a:solidFill>
                            <a:srgbClr val="75B6E7"/>
                          </a:solidFill>
                          <a:effectLst/>
                          <a:hlinkClick r:id="rId4"/>
                        </a:rPr>
                        <a:t>Get AI assistance with Data tips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</a:txBody>
                  <a:tcPr marL="49230" marR="49230" marT="24615" marB="24615"/>
                </a:tc>
                <a:extLst>
                  <a:ext uri="{0D108BD9-81ED-4DB2-BD59-A6C34878D82A}">
                    <a16:rowId xmlns:a16="http://schemas.microsoft.com/office/drawing/2014/main" val="1187351366"/>
                  </a:ext>
                </a:extLst>
              </a:tr>
              <a:tr h="19692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Conditional breakpoints and tracepoints</a:t>
                      </a:r>
                    </a:p>
                  </a:txBody>
                  <a:tcPr marL="49230" marR="49230" marT="24615" marB="246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See </a:t>
                      </a:r>
                      <a:r>
                        <a:rPr lang="en-US" sz="2400" u="none" strike="noStrike" dirty="0">
                          <a:solidFill>
                            <a:srgbClr val="75B6E7"/>
                          </a:solidFill>
                          <a:effectLst/>
                          <a:hlinkClick r:id="rId5"/>
                        </a:rPr>
                        <a:t>Get suggestions with conditional breakpoints and </a:t>
                      </a:r>
                      <a:r>
                        <a:rPr lang="en-US" sz="2400" u="none" strike="noStrike" dirty="0" err="1">
                          <a:solidFill>
                            <a:srgbClr val="75B6E7"/>
                          </a:solidFill>
                          <a:effectLst/>
                          <a:hlinkClick r:id="rId5"/>
                        </a:rPr>
                        <a:t>tracepoints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</a:txBody>
                  <a:tcPr marL="49230" marR="49230" marT="24615" marB="24615"/>
                </a:tc>
                <a:extLst>
                  <a:ext uri="{0D108BD9-81ED-4DB2-BD59-A6C34878D82A}">
                    <a16:rowId xmlns:a16="http://schemas.microsoft.com/office/drawing/2014/main" val="1058834701"/>
                  </a:ext>
                </a:extLst>
              </a:tr>
              <a:tr h="19692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Quick Actions (light bulb)</a:t>
                      </a:r>
                    </a:p>
                  </a:txBody>
                  <a:tcPr marL="49230" marR="49230" marT="24615" marB="246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See </a:t>
                      </a:r>
                      <a:r>
                        <a:rPr lang="en-US" sz="2400" u="none" strike="noStrike">
                          <a:solidFill>
                            <a:srgbClr val="75B6E7"/>
                          </a:solidFill>
                          <a:effectLst/>
                          <a:hlinkClick r:id="rId6"/>
                        </a:rPr>
                        <a:t>Get AI assistance with Quick Actions</a:t>
                      </a:r>
                      <a:r>
                        <a:rPr lang="en-US" sz="2400">
                          <a:effectLst/>
                        </a:rPr>
                        <a:t>.</a:t>
                      </a:r>
                    </a:p>
                  </a:txBody>
                  <a:tcPr marL="49230" marR="49230" marT="24615" marB="24615"/>
                </a:tc>
                <a:extLst>
                  <a:ext uri="{0D108BD9-81ED-4DB2-BD59-A6C34878D82A}">
                    <a16:rowId xmlns:a16="http://schemas.microsoft.com/office/drawing/2014/main" val="589654844"/>
                  </a:ext>
                </a:extLst>
              </a:tr>
              <a:tr h="19692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IEnumerable tabular visualizer</a:t>
                      </a:r>
                    </a:p>
                  </a:txBody>
                  <a:tcPr marL="49230" marR="49230" marT="24615" marB="246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See </a:t>
                      </a:r>
                      <a:r>
                        <a:rPr lang="en-US" sz="2400" u="none" strike="noStrike">
                          <a:solidFill>
                            <a:srgbClr val="75B6E7"/>
                          </a:solidFill>
                          <a:effectLst/>
                          <a:hlinkClick r:id="rId7"/>
                        </a:rPr>
                        <a:t>Modify the visualizer expression</a:t>
                      </a:r>
                      <a:r>
                        <a:rPr lang="en-US" sz="2400">
                          <a:effectLst/>
                        </a:rPr>
                        <a:t>.</a:t>
                      </a:r>
                    </a:p>
                  </a:txBody>
                  <a:tcPr marL="49230" marR="49230" marT="24615" marB="24615"/>
                </a:tc>
                <a:extLst>
                  <a:ext uri="{0D108BD9-81ED-4DB2-BD59-A6C34878D82A}">
                    <a16:rowId xmlns:a16="http://schemas.microsoft.com/office/drawing/2014/main" val="2098118160"/>
                  </a:ext>
                </a:extLst>
              </a:tr>
              <a:tr h="19692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Inline return values</a:t>
                      </a:r>
                    </a:p>
                  </a:txBody>
                  <a:tcPr marL="49230" marR="49230" marT="24615" marB="246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See </a:t>
                      </a:r>
                      <a:r>
                        <a:rPr lang="en-US" sz="2400" u="none" strike="noStrike">
                          <a:solidFill>
                            <a:srgbClr val="75B6E7"/>
                          </a:solidFill>
                          <a:effectLst/>
                          <a:hlinkClick r:id="rId8"/>
                        </a:rPr>
                        <a:t>View return values of method calls</a:t>
                      </a:r>
                      <a:r>
                        <a:rPr lang="en-US" sz="2400">
                          <a:effectLst/>
                        </a:rPr>
                        <a:t>.</a:t>
                      </a:r>
                    </a:p>
                  </a:txBody>
                  <a:tcPr marL="49230" marR="49230" marT="24615" marB="24615"/>
                </a:tc>
                <a:extLst>
                  <a:ext uri="{0D108BD9-81ED-4DB2-BD59-A6C34878D82A}">
                    <a16:rowId xmlns:a16="http://schemas.microsoft.com/office/drawing/2014/main" val="2419819352"/>
                  </a:ext>
                </a:extLst>
              </a:tr>
              <a:tr h="19692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Summary thread descriptions</a:t>
                      </a:r>
                    </a:p>
                  </a:txBody>
                  <a:tcPr marL="49230" marR="49230" marT="24615" marB="246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See </a:t>
                      </a:r>
                      <a:r>
                        <a:rPr lang="en-US" sz="2400" u="none" strike="noStrike">
                          <a:solidFill>
                            <a:srgbClr val="75B6E7"/>
                          </a:solidFill>
                          <a:effectLst/>
                          <a:hlinkClick r:id="rId9"/>
                        </a:rPr>
                        <a:t>Threads View (Parallel Stacks)</a:t>
                      </a:r>
                      <a:r>
                        <a:rPr lang="en-US" sz="2400">
                          <a:effectLst/>
                        </a:rPr>
                        <a:t>.</a:t>
                      </a:r>
                    </a:p>
                  </a:txBody>
                  <a:tcPr marL="49230" marR="49230" marT="24615" marB="24615"/>
                </a:tc>
                <a:extLst>
                  <a:ext uri="{0D108BD9-81ED-4DB2-BD59-A6C34878D82A}">
                    <a16:rowId xmlns:a16="http://schemas.microsoft.com/office/drawing/2014/main" val="474704590"/>
                  </a:ext>
                </a:extLst>
              </a:tr>
              <a:tr h="19692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Auto insights for profiling</a:t>
                      </a:r>
                    </a:p>
                  </a:txBody>
                  <a:tcPr marL="49230" marR="49230" marT="24615" marB="2461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See </a:t>
                      </a:r>
                      <a:r>
                        <a:rPr lang="en-US" sz="2400" u="none" strike="noStrike" dirty="0">
                          <a:solidFill>
                            <a:srgbClr val="75B6E7"/>
                          </a:solidFill>
                          <a:effectLst/>
                          <a:hlinkClick r:id="rId10"/>
                        </a:rPr>
                        <a:t>Get AI assistance with Auto insights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</a:txBody>
                  <a:tcPr marL="49230" marR="49230" marT="24615" marB="24615"/>
                </a:tc>
                <a:extLst>
                  <a:ext uri="{0D108BD9-81ED-4DB2-BD59-A6C34878D82A}">
                    <a16:rowId xmlns:a16="http://schemas.microsoft.com/office/drawing/2014/main" val="2548660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041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3">
            <a:extLst>
              <a:ext uri="{FF2B5EF4-FFF2-40B4-BE49-F238E27FC236}">
                <a16:creationId xmlns:a16="http://schemas.microsoft.com/office/drawing/2014/main" id="{5FD44A94-152D-75E7-1CEE-45AE00128AF3}"/>
              </a:ext>
            </a:extLst>
          </p:cNvPr>
          <p:cNvSpPr/>
          <p:nvPr/>
        </p:nvSpPr>
        <p:spPr>
          <a:xfrm>
            <a:off x="997790" y="1883642"/>
            <a:ext cx="13033633" cy="573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200000"/>
              </a:lnSpc>
            </a:pPr>
            <a:r>
              <a:rPr lang="en-US" sz="2400" b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 local LLM (via LM Studio) to auto-generate unit tests for .NET code.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 with the LLM using a .NET Console Application.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run tests via GitHub Actions (CI/CD).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 dependence on external APIs like OpenAI by running everything locally.</a:t>
            </a:r>
          </a:p>
          <a:p>
            <a:pPr algn="l">
              <a:lnSpc>
                <a:spcPct val="150000"/>
              </a:lnSpc>
            </a:pPr>
            <a:endParaRPr lang="en-US" sz="2400" i="1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en-US" sz="2400" i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guide will help you build a .NET console application that connects directly to a locally running LLM using LM Studio. You'll input source code, and the model will generate unit tests. </a:t>
            </a:r>
          </a:p>
          <a:p>
            <a:pPr algn="l">
              <a:lnSpc>
                <a:spcPct val="150000"/>
              </a:lnSpc>
            </a:pPr>
            <a:r>
              <a:rPr lang="en-US" sz="2400" i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Then you'll integrate GitHub and GitHub Actions to automatically execute the tests when code changes.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56F5D-B048-A19F-DD75-63FC457C3861}"/>
              </a:ext>
            </a:extLst>
          </p:cNvPr>
          <p:cNvSpPr txBox="1"/>
          <p:nvPr/>
        </p:nvSpPr>
        <p:spPr>
          <a:xfrm>
            <a:off x="888125" y="301452"/>
            <a:ext cx="109622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Using a Local LLM with .NET Console Application and GitHub CI/CD to Auto-Generate and Run Unit Tests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6AD2-474B-54C3-78F8-89D47C705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3">
            <a:extLst>
              <a:ext uri="{FF2B5EF4-FFF2-40B4-BE49-F238E27FC236}">
                <a16:creationId xmlns:a16="http://schemas.microsoft.com/office/drawing/2014/main" id="{E3F14457-73A5-ABF1-790D-D191D3F19827}"/>
              </a:ext>
            </a:extLst>
          </p:cNvPr>
          <p:cNvSpPr/>
          <p:nvPr/>
        </p:nvSpPr>
        <p:spPr>
          <a:xfrm>
            <a:off x="1017370" y="1459436"/>
            <a:ext cx="6182216" cy="573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Download and install LM Studio from </a:t>
            </a: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/>
              </a:rPr>
              <a:t>https://lmstudio.ai</a:t>
            </a:r>
            <a:endParaRPr lang="en-US" sz="240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and download a model </a:t>
            </a:r>
            <a:b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(e.g., Mistral-7B-Instruct GGUF).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the API Server from LM Studio GUI.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REST endpoint will be: </a:t>
            </a: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/>
              </a:rPr>
              <a:t>http://localhost:1234/v1/chat/completions</a:t>
            </a:r>
            <a:endParaRPr lang="en-US" sz="240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l">
              <a:lnSpc>
                <a:spcPct val="200000"/>
              </a:lnSpc>
            </a:pPr>
            <a:r>
              <a:rPr lang="en-US" sz="24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Note: </a:t>
            </a:r>
            <a:r>
              <a:rPr lang="en-US" sz="2400" i="1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API is OpenAI-compatible.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B0B7FE-6D26-3399-FA87-B52E1667D065}"/>
              </a:ext>
            </a:extLst>
          </p:cNvPr>
          <p:cNvSpPr txBox="1"/>
          <p:nvPr/>
        </p:nvSpPr>
        <p:spPr>
          <a:xfrm>
            <a:off x="888125" y="510608"/>
            <a:ext cx="131996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Set up LM 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C78E0-DD24-C58C-BC65-9571F3744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816" y="1459436"/>
            <a:ext cx="7110987" cy="4086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F8F80-25A9-19FB-229A-FB7491C3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816" y="5786390"/>
            <a:ext cx="7199584" cy="12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73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9BE79-DD9F-752C-99F5-A770E6E8E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35F91C2-A3F7-E29C-5503-9556083B40EC}"/>
              </a:ext>
            </a:extLst>
          </p:cNvPr>
          <p:cNvSpPr txBox="1"/>
          <p:nvPr/>
        </p:nvSpPr>
        <p:spPr>
          <a:xfrm>
            <a:off x="888125" y="510608"/>
            <a:ext cx="131996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Create .NET Console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69E39-9474-459B-7891-99DE3D65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59" y="3477774"/>
            <a:ext cx="8364935" cy="3224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A52A1-B66C-156C-75E9-E213C5E90BFF}"/>
              </a:ext>
            </a:extLst>
          </p:cNvPr>
          <p:cNvSpPr txBox="1"/>
          <p:nvPr/>
        </p:nvSpPr>
        <p:spPr>
          <a:xfrm>
            <a:off x="825061" y="2004114"/>
            <a:ext cx="53182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Console App project that interacts with GenAI (LM Studio): </a:t>
            </a:r>
            <a:r>
              <a:rPr lang="en-US" sz="1800" b="1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GenAILLM</a:t>
            </a:r>
            <a:endParaRPr lang="en-US" sz="1800" b="1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dotnet add package </a:t>
            </a:r>
            <a:r>
              <a:rPr lang="en-US" sz="180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Newtonsoft.Json</a:t>
            </a:r>
            <a:endParaRPr lang="en-US" sz="180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Source Code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BCB795-2158-A5A4-D349-7952DAB37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61" y="4828685"/>
            <a:ext cx="4645572" cy="1873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CA5C9C-5816-1058-4AE2-10F79865E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15" y="2684528"/>
            <a:ext cx="7742591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13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0054E-3F55-C1AE-0E7F-91C8C82F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4704FA0-D421-B5A0-9B9D-0D6F66357BFB}"/>
              </a:ext>
            </a:extLst>
          </p:cNvPr>
          <p:cNvSpPr txBox="1"/>
          <p:nvPr/>
        </p:nvSpPr>
        <p:spPr>
          <a:xfrm>
            <a:off x="888125" y="510608"/>
            <a:ext cx="131996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Create </a:t>
            </a:r>
            <a:r>
              <a:rPr lang="en-US" sz="4000" b="1" kern="0" spc="-94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xUnit</a:t>
            </a:r>
            <a:r>
              <a:rPr lang="en-US" sz="40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 Test App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B2595-A2DB-CBB2-7785-66EC68C0E0D5}"/>
              </a:ext>
            </a:extLst>
          </p:cNvPr>
          <p:cNvSpPr txBox="1"/>
          <p:nvPr/>
        </p:nvSpPr>
        <p:spPr>
          <a:xfrm>
            <a:off x="888125" y="1528521"/>
            <a:ext cx="64270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separate </a:t>
            </a:r>
            <a:r>
              <a:rPr lang="en-US" sz="1800" kern="0" spc="-36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xUnit</a:t>
            </a: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Test project to run unit tests, including auto-generated ones</a:t>
            </a:r>
          </a:p>
          <a:p>
            <a:endParaRPr lang="en-US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Reference from Test Project to Console App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644EAD-001D-5868-D7E3-B9E0BD7F86B6}"/>
              </a:ext>
            </a:extLst>
          </p:cNvPr>
          <p:cNvSpPr txBox="1"/>
          <p:nvPr/>
        </p:nvSpPr>
        <p:spPr>
          <a:xfrm>
            <a:off x="1124606" y="2228272"/>
            <a:ext cx="60178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dotnet new </a:t>
            </a:r>
            <a:r>
              <a:rPr lang="en-US" dirty="0" err="1">
                <a:solidFill>
                  <a:schemeClr val="bg1"/>
                </a:solidFill>
              </a:rPr>
              <a:t>xunit</a:t>
            </a:r>
            <a:r>
              <a:rPr lang="en-US" dirty="0">
                <a:solidFill>
                  <a:schemeClr val="bg1"/>
                </a:solidFill>
              </a:rPr>
              <a:t> -n </a:t>
            </a:r>
            <a:r>
              <a:rPr lang="en-US" dirty="0" err="1">
                <a:solidFill>
                  <a:schemeClr val="bg1"/>
                </a:solidFill>
              </a:rPr>
              <a:t>GenAILLMTests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This project will store and run the generated tests using dotnet test.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96E0DCB-DCA8-4D0B-D46F-0B69935B9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06" y="3670202"/>
            <a:ext cx="5658979" cy="255780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95C7636-FB57-3E52-BAAA-222AB60BCD68}"/>
              </a:ext>
            </a:extLst>
          </p:cNvPr>
          <p:cNvGrpSpPr/>
          <p:nvPr/>
        </p:nvGrpSpPr>
        <p:grpSpPr>
          <a:xfrm>
            <a:off x="7194997" y="510608"/>
            <a:ext cx="7294484" cy="7372229"/>
            <a:chOff x="7211680" y="624867"/>
            <a:chExt cx="7074429" cy="71454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2AABDB9-28BF-645F-7D2E-BDF15F31A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37"/>
            <a:stretch/>
          </p:blipFill>
          <p:spPr>
            <a:xfrm>
              <a:off x="7211680" y="624867"/>
              <a:ext cx="7074429" cy="411004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88F2F52-9B1B-74B1-AF7B-08FDB8C1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37"/>
            <a:stretch/>
          </p:blipFill>
          <p:spPr>
            <a:xfrm>
              <a:off x="7211680" y="4736839"/>
              <a:ext cx="7074429" cy="303342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8C7EBFB-24A2-462A-0EA4-20DFD3E075ED}"/>
              </a:ext>
            </a:extLst>
          </p:cNvPr>
          <p:cNvSpPr txBox="1"/>
          <p:nvPr/>
        </p:nvSpPr>
        <p:spPr>
          <a:xfrm>
            <a:off x="1124606" y="6532178"/>
            <a:ext cx="5791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</a:t>
            </a:r>
            <a:r>
              <a:rPr lang="en-US" dirty="0" err="1">
                <a:solidFill>
                  <a:schemeClr val="bg1"/>
                </a:solidFill>
              </a:rPr>
              <a:t>Program.cs</a:t>
            </a:r>
            <a:r>
              <a:rPr lang="en-US" dirty="0">
                <a:solidFill>
                  <a:schemeClr val="bg1"/>
                </a:solidFill>
              </a:rPr>
              <a:t> to Auto-Generate Tests</a:t>
            </a:r>
          </a:p>
        </p:txBody>
      </p:sp>
    </p:spTree>
    <p:extLst>
      <p:ext uri="{BB962C8B-B14F-4D97-AF65-F5344CB8AC3E}">
        <p14:creationId xmlns:p14="http://schemas.microsoft.com/office/powerpoint/2010/main" val="1644765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4CC24-3D7B-F004-3167-B61ED960B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C460770-C89D-A86D-2285-AB367534601B}"/>
              </a:ext>
            </a:extLst>
          </p:cNvPr>
          <p:cNvSpPr txBox="1"/>
          <p:nvPr/>
        </p:nvSpPr>
        <p:spPr>
          <a:xfrm>
            <a:off x="888125" y="510608"/>
            <a:ext cx="10972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Use a local LLM generate unit tests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5CD442-6784-BAD8-2219-969656C3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64" y="4867462"/>
            <a:ext cx="11986412" cy="33621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0C2046-FF11-DFB3-21F5-C4D19621D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191" y="1376276"/>
            <a:ext cx="6912939" cy="3327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24D53-8F2C-5D00-8514-6634E6339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64" y="1370102"/>
            <a:ext cx="4335569" cy="33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59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9723D-A83D-0F06-D14C-8D5610A0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B068C64-A119-53C5-CB18-713478B0D77E}"/>
              </a:ext>
            </a:extLst>
          </p:cNvPr>
          <p:cNvSpPr txBox="1"/>
          <p:nvPr/>
        </p:nvSpPr>
        <p:spPr>
          <a:xfrm>
            <a:off x="888125" y="510608"/>
            <a:ext cx="131996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Create GitHub Repository (via Visual Studio)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9EBDBAF-3BD3-688D-1512-D5DDCE0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820" y="1693573"/>
            <a:ext cx="1312083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Git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 (top menu) → Create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Git Repository...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 Select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Add to Source Control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 In the Git window, select: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 Repository name: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GenAI.Console.LLM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 GitHub account (sign in if needed)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 Visibility: Public or Private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 Click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Create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Push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Times New Roman" panose="02020603050405020304" pitchFamily="18" charset="0"/>
              </a:rPr>
              <a:t>Visual Studio will auto-initialize .git, push initial commit, and set origin.</a:t>
            </a:r>
          </a:p>
        </p:txBody>
      </p:sp>
    </p:spTree>
    <p:extLst>
      <p:ext uri="{BB962C8B-B14F-4D97-AF65-F5344CB8AC3E}">
        <p14:creationId xmlns:p14="http://schemas.microsoft.com/office/powerpoint/2010/main" val="2975465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1AFF3-55A5-69D0-3838-456762524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13145A8-9C73-E28E-B76E-E5D7325CCF63}"/>
              </a:ext>
            </a:extLst>
          </p:cNvPr>
          <p:cNvSpPr txBox="1"/>
          <p:nvPr/>
        </p:nvSpPr>
        <p:spPr>
          <a:xfrm>
            <a:off x="888125" y="510608"/>
            <a:ext cx="131996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Add GitHub Actions Workflow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F5A8B0-8741-9023-2C8A-B5FFEBA24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25" y="2011271"/>
            <a:ext cx="668457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Create .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github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/workflows/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genai-unittest.yml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file in solution with this content: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669B7-C661-4629-F18D-0153ABD7A297}"/>
              </a:ext>
            </a:extLst>
          </p:cNvPr>
          <p:cNvSpPr txBox="1"/>
          <p:nvPr/>
        </p:nvSpPr>
        <p:spPr>
          <a:xfrm>
            <a:off x="7487957" y="284635"/>
            <a:ext cx="73152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 CI - Run GenAI Unit Tests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push: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branches: [ master ]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pull_request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branches: [ master ]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test: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runs-on: ubuntu-latest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steps: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name: Checkout code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uses: actions/checkout@v3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name: Setup .NET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uses: actions/setup-dotnet@v3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with: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dotnet-version: '8.0.x'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name: Restore dependencies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run: dotnet restore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name: Build solution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run: dotnet build --no-restore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name: Run tests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run: dotnet test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GenAILLMTests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GenAILLMTests.csproj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--no-build --filter "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FullyQualifiedName~GenAILLM.Tests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6D54A-2AD5-6DDB-1EA2-60F816FE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25" y="3604594"/>
            <a:ext cx="6527143" cy="31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86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17087-2237-E280-ABCC-E338B7DF6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698FC16-E74A-0E10-A884-259B0E3B3ED6}"/>
              </a:ext>
            </a:extLst>
          </p:cNvPr>
          <p:cNvSpPr txBox="1"/>
          <p:nvPr/>
        </p:nvSpPr>
        <p:spPr>
          <a:xfrm>
            <a:off x="888125" y="633957"/>
            <a:ext cx="131996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Push Again to Trigger CI/CD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F0DE1C-CAF2-116A-FFFA-B71223CDE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491" y="1321528"/>
            <a:ext cx="5919915" cy="3660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8B7F8C-4493-2634-E140-6063CCD4B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528" y="5032186"/>
            <a:ext cx="10816878" cy="2895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23E43-2DCE-C33A-D3A0-38C51CEA25F8}"/>
              </a:ext>
            </a:extLst>
          </p:cNvPr>
          <p:cNvSpPr txBox="1"/>
          <p:nvPr/>
        </p:nvSpPr>
        <p:spPr>
          <a:xfrm>
            <a:off x="888125" y="1981413"/>
            <a:ext cx="682646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git add .</a:t>
            </a:r>
          </a:p>
          <a:p>
            <a:r>
              <a:rPr lang="en-US" sz="2800" dirty="0">
                <a:solidFill>
                  <a:schemeClr val="bg1"/>
                </a:solidFill>
              </a:rPr>
              <a:t>git commit -m "Add CI workflow for unit test "</a:t>
            </a:r>
          </a:p>
          <a:p>
            <a:r>
              <a:rPr lang="en-US" sz="2800" dirty="0">
                <a:solidFill>
                  <a:schemeClr val="bg1"/>
                </a:solidFill>
              </a:rPr>
              <a:t>git push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Go to GitHub repo → Click on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Test workflow running on every push/pull request</a:t>
            </a:r>
          </a:p>
        </p:txBody>
      </p:sp>
    </p:spTree>
    <p:extLst>
      <p:ext uri="{BB962C8B-B14F-4D97-AF65-F5344CB8AC3E}">
        <p14:creationId xmlns:p14="http://schemas.microsoft.com/office/powerpoint/2010/main" val="4006812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32042-F7D7-0E1D-1FE0-9D9E2B026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A0FC073-56BF-CCEA-B9F6-98790A0DBAE0}"/>
              </a:ext>
            </a:extLst>
          </p:cNvPr>
          <p:cNvSpPr txBox="1"/>
          <p:nvPr/>
        </p:nvSpPr>
        <p:spPr>
          <a:xfrm>
            <a:off x="888125" y="510608"/>
            <a:ext cx="131996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B1A1A-E2E4-84F8-9320-3101CABACF53}"/>
              </a:ext>
            </a:extLst>
          </p:cNvPr>
          <p:cNvSpPr txBox="1"/>
          <p:nvPr/>
        </p:nvSpPr>
        <p:spPr>
          <a:xfrm>
            <a:off x="1100994" y="1386956"/>
            <a:ext cx="12730620" cy="433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Concepts were introduced: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AI model creates content, applies to source code generation.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Install, download model, start API like OpenAI.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Write app to call AI and generate test file with [Fact].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Clearly separate Console App &amp; Test Project.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 repo, push code from Visual Studio, handle common errors.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Create .</a:t>
            </a:r>
            <a:r>
              <a:rPr lang="en-US" sz="2800" dirty="0" err="1">
                <a:solidFill>
                  <a:schemeClr val="bg1"/>
                </a:solidFill>
              </a:rPr>
              <a:t>yml</a:t>
            </a:r>
            <a:r>
              <a:rPr lang="en-US" sz="2800" dirty="0">
                <a:solidFill>
                  <a:schemeClr val="bg1"/>
                </a:solidFill>
              </a:rPr>
              <a:t> file for CI to automatically run test when pushing code.</a:t>
            </a:r>
          </a:p>
        </p:txBody>
      </p:sp>
    </p:spTree>
    <p:extLst>
      <p:ext uri="{BB962C8B-B14F-4D97-AF65-F5344CB8AC3E}">
        <p14:creationId xmlns:p14="http://schemas.microsoft.com/office/powerpoint/2010/main" val="385961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00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Generative AI?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3341489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systems that create new content based on patterns learned from training data.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024" y="3341489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Capabilities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5422583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code, text, images, audio, and video from simple prompts.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884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420320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884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Notable Models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530906" y="58965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GPT-4, Claude, Mistral, Mixtral, and more evolve rapidly.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2DE12-86B3-CA79-9A78-27CF832B7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3">
            <a:extLst>
              <a:ext uri="{FF2B5EF4-FFF2-40B4-BE49-F238E27FC236}">
                <a16:creationId xmlns:a16="http://schemas.microsoft.com/office/drawing/2014/main" id="{67C187AE-518A-A341-4CBC-C2F0D8982492}"/>
              </a:ext>
            </a:extLst>
          </p:cNvPr>
          <p:cNvSpPr/>
          <p:nvPr/>
        </p:nvSpPr>
        <p:spPr>
          <a:xfrm>
            <a:off x="1054156" y="2189905"/>
            <a:ext cx="13033633" cy="573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 Kernel: https://github.com/microsoft/semantic-kernel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 Docs: https://platform.openai.com/docs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Copilot: https://github.com/features/copilot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LangChain.NET: https://github.com/hwchase17/langchain-dotnet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AEBFA-99AE-1F26-994D-4B4A731A10D7}"/>
              </a:ext>
            </a:extLst>
          </p:cNvPr>
          <p:cNvSpPr txBox="1"/>
          <p:nvPr/>
        </p:nvSpPr>
        <p:spPr>
          <a:xfrm>
            <a:off x="969876" y="1105206"/>
            <a:ext cx="12690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Reference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2440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187ED05-7DF2-7A1D-6BBE-A811695754B5}"/>
              </a:ext>
            </a:extLst>
          </p:cNvPr>
          <p:cNvSpPr/>
          <p:nvPr/>
        </p:nvSpPr>
        <p:spPr>
          <a:xfrm>
            <a:off x="1004805" y="12257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Generative AI? – </a:t>
            </a:r>
            <a:r>
              <a:rPr lang="en-US" sz="4650" b="1" kern="0" spc="-94" dirty="0" err="1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cont’s</a:t>
            </a:r>
            <a:endParaRPr lang="en-US" sz="46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7EE3E255-7BA8-0043-E618-62440FC0B692}"/>
              </a:ext>
            </a:extLst>
          </p:cNvPr>
          <p:cNvSpPr/>
          <p:nvPr/>
        </p:nvSpPr>
        <p:spPr>
          <a:xfrm>
            <a:off x="1004805" y="2290390"/>
            <a:ext cx="130336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Mainly based on advanced Deep Learning techniques, such as: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Generative Adversarial Networks (GANs)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Variational Autoencoders (VAEs)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Diffusion 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82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6A852-E319-307D-9DFA-CD8FE7D8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77C7CEC-3482-686B-5CF0-7F41ED12327B}"/>
              </a:ext>
            </a:extLst>
          </p:cNvPr>
          <p:cNvSpPr/>
          <p:nvPr/>
        </p:nvSpPr>
        <p:spPr>
          <a:xfrm>
            <a:off x="1004805" y="122574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Differences between traditional AI and GenAI</a:t>
            </a:r>
            <a:endParaRPr lang="en-US" sz="46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9A83ABAB-071C-0B0E-BFF3-B323464932DA}"/>
              </a:ext>
            </a:extLst>
          </p:cNvPr>
          <p:cNvSpPr/>
          <p:nvPr/>
        </p:nvSpPr>
        <p:spPr>
          <a:xfrm>
            <a:off x="1004805" y="2290390"/>
            <a:ext cx="130336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AI: prediction, classification based on structured data.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GenAI: creation, synthesis of new content - for example code generation, documentation writing...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in NLP, effective support for modern developers.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306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3">
            <a:extLst>
              <a:ext uri="{FF2B5EF4-FFF2-40B4-BE49-F238E27FC236}">
                <a16:creationId xmlns:a16="http://schemas.microsoft.com/office/drawing/2014/main" id="{6323BC48-0CE3-B679-CEAD-7EAA40B2F33F}"/>
              </a:ext>
            </a:extLst>
          </p:cNvPr>
          <p:cNvSpPr/>
          <p:nvPr/>
        </p:nvSpPr>
        <p:spPr>
          <a:xfrm>
            <a:off x="1054156" y="2189905"/>
            <a:ext cx="13033633" cy="573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phase: create specifications from prompts.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phase: generate code, services, controllers.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 phase: generate automated tests, check logic.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 phase: technical support chatbot, log analysis.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5D6FA-FEF8-D9B8-D215-919876250C87}"/>
              </a:ext>
            </a:extLst>
          </p:cNvPr>
          <p:cNvSpPr txBox="1"/>
          <p:nvPr/>
        </p:nvSpPr>
        <p:spPr>
          <a:xfrm>
            <a:off x="1004806" y="452063"/>
            <a:ext cx="10724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GenAI integration points into the software development lifecycle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254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792D3-5C54-3729-563C-CDF24DDD3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3">
            <a:extLst>
              <a:ext uri="{FF2B5EF4-FFF2-40B4-BE49-F238E27FC236}">
                <a16:creationId xmlns:a16="http://schemas.microsoft.com/office/drawing/2014/main" id="{08057469-92DE-5A9B-8D61-3221498F611B}"/>
              </a:ext>
            </a:extLst>
          </p:cNvPr>
          <p:cNvSpPr/>
          <p:nvPr/>
        </p:nvSpPr>
        <p:spPr>
          <a:xfrm>
            <a:off x="1054156" y="2189905"/>
            <a:ext cx="13033633" cy="573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software development speed (productivity boost).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logic errors thanks to AI-assisted review.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time writing tests and documents.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Communicate with internal systems via specialized chatbots.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A9B3A-B244-B507-5B9E-34CFD4867B41}"/>
              </a:ext>
            </a:extLst>
          </p:cNvPr>
          <p:cNvSpPr txBox="1"/>
          <p:nvPr/>
        </p:nvSpPr>
        <p:spPr>
          <a:xfrm>
            <a:off x="969876" y="1237206"/>
            <a:ext cx="12690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 of GenAI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7875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B8327-3881-81E5-2806-C521AA4A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3">
            <a:extLst>
              <a:ext uri="{FF2B5EF4-FFF2-40B4-BE49-F238E27FC236}">
                <a16:creationId xmlns:a16="http://schemas.microsoft.com/office/drawing/2014/main" id="{3BB93D2B-237B-8169-8652-8C1B488D9775}"/>
              </a:ext>
            </a:extLst>
          </p:cNvPr>
          <p:cNvSpPr/>
          <p:nvPr/>
        </p:nvSpPr>
        <p:spPr>
          <a:xfrm>
            <a:off x="1054156" y="2189905"/>
            <a:ext cx="13033633" cy="573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Generative AI has a range of applications across a variety of fields and industries. Some notable examples include: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Human-like text generation.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creation.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Audio generation.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 creation.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7F256-3719-93D0-5478-DA86F91BE490}"/>
              </a:ext>
            </a:extLst>
          </p:cNvPr>
          <p:cNvSpPr txBox="1"/>
          <p:nvPr/>
        </p:nvSpPr>
        <p:spPr>
          <a:xfrm>
            <a:off x="969876" y="1237206"/>
            <a:ext cx="12690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Examples of generative AI in action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2066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39854"/>
            <a:ext cx="6379369" cy="699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88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GenAI Integration in .NET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1759267"/>
            <a:ext cx="1065967" cy="15860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1933" y="1972389"/>
            <a:ext cx="3190042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Code Generation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31933" y="2449949"/>
            <a:ext cx="626590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create Services, DTOs, and Controllers from descriptive prompts.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3345299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1933" y="3558421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Unit Test Creation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31933" y="4035981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comprehensive xUnit or NUnit tests for your code.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5" y="4624507"/>
            <a:ext cx="1065967" cy="15860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1933" y="4837628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Documentation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31933" y="5315188"/>
            <a:ext cx="626590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Auto-generate Swagger specs and XML documentation for your APIs.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65" y="6210538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31933" y="6423660"/>
            <a:ext cx="279832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Chatbot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31933" y="690122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internal chatbots that understand your codebase.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1988</Words>
  <Application>Microsoft Office PowerPoint</Application>
  <PresentationFormat>Custom</PresentationFormat>
  <Paragraphs>249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Courier New</vt:lpstr>
      <vt:lpstr>SFMono-Regular</vt:lpstr>
      <vt:lpstr>Inter</vt:lpstr>
      <vt:lpstr>Petrona Bold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Quang Le Thien Nhat</cp:lastModifiedBy>
  <cp:revision>13</cp:revision>
  <dcterms:created xsi:type="dcterms:W3CDTF">2025-04-08T04:53:32Z</dcterms:created>
  <dcterms:modified xsi:type="dcterms:W3CDTF">2025-05-06T14:22:31Z</dcterms:modified>
</cp:coreProperties>
</file>